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9" r:id="rId4"/>
    <p:sldId id="258" r:id="rId5"/>
    <p:sldId id="260" r:id="rId6"/>
    <p:sldId id="288" r:id="rId7"/>
    <p:sldId id="261" r:id="rId8"/>
    <p:sldId id="262" r:id="rId9"/>
    <p:sldId id="289" r:id="rId10"/>
    <p:sldId id="296" r:id="rId11"/>
    <p:sldId id="297" r:id="rId12"/>
    <p:sldId id="298" r:id="rId13"/>
    <p:sldId id="263" r:id="rId14"/>
    <p:sldId id="264" r:id="rId15"/>
    <p:sldId id="265" r:id="rId16"/>
    <p:sldId id="266" r:id="rId17"/>
    <p:sldId id="293" r:id="rId18"/>
    <p:sldId id="294" r:id="rId19"/>
    <p:sldId id="267" r:id="rId20"/>
    <p:sldId id="291" r:id="rId21"/>
    <p:sldId id="268" r:id="rId22"/>
    <p:sldId id="269" r:id="rId23"/>
    <p:sldId id="270" r:id="rId24"/>
    <p:sldId id="271" r:id="rId25"/>
    <p:sldId id="272" r:id="rId26"/>
    <p:sldId id="279" r:id="rId27"/>
    <p:sldId id="273" r:id="rId28"/>
    <p:sldId id="275" r:id="rId29"/>
    <p:sldId id="276" r:id="rId30"/>
    <p:sldId id="277" r:id="rId31"/>
    <p:sldId id="278" r:id="rId32"/>
    <p:sldId id="295" r:id="rId33"/>
    <p:sldId id="280" r:id="rId34"/>
    <p:sldId id="290" r:id="rId35"/>
    <p:sldId id="292" r:id="rId36"/>
    <p:sldId id="282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09" autoAdjust="0"/>
  </p:normalViewPr>
  <p:slideViewPr>
    <p:cSldViewPr>
      <p:cViewPr varScale="1">
        <p:scale>
          <a:sx n="62" d="100"/>
          <a:sy n="62" d="100"/>
        </p:scale>
        <p:origin x="-5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3A2AD-7121-41E6-A233-3D9EB481422D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5D2CC-6CD5-4296-9704-1B01AB385A5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5D2CC-6CD5-4296-9704-1B01AB385A57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79B68-851A-4A45-96E9-29609CA6CEB5}" type="datetimeFigureOut">
              <a:rPr lang="pl-PL" smtClean="0"/>
              <a:pPr/>
              <a:t>2018-02-18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00FBD-3836-41C8-A45E-A4BD4035ED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656184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REALIZACJA PROGRAMU SZKOŁY PROMUJĄCEJ ZDROWIE </a:t>
            </a:r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w Przedszkolu nr 3 w Lublinie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5157192"/>
            <a:ext cx="7344816" cy="1152128"/>
          </a:xfrm>
        </p:spPr>
        <p:txBody>
          <a:bodyPr>
            <a:normAutofit lnSpcReduction="10000"/>
          </a:bodyPr>
          <a:lstStyle/>
          <a:p>
            <a:r>
              <a:rPr lang="pl-PL" sz="3600" b="1" dirty="0" smtClean="0">
                <a:solidFill>
                  <a:schemeClr val="tx1"/>
                </a:solidFill>
              </a:rPr>
              <a:t>w pierwszym semestrze roku szkolnego 2017/18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26626" name="Picture 2" descr="http://p3.lublin.eu/wp-content/uploads/2015/12/szp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876" y="1988840"/>
            <a:ext cx="3729332" cy="32867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PRZEDSZKOLE 3 Zdjęcia 2017\Z APARATU2\SS857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24469" cy="3168352"/>
          </a:xfrm>
          <a:prstGeom prst="rect">
            <a:avLst/>
          </a:prstGeom>
          <a:noFill/>
        </p:spPr>
      </p:pic>
      <p:pic>
        <p:nvPicPr>
          <p:cNvPr id="2051" name="Picture 3" descr="C:\Users\USER\Desktop\PRZEDSZKOLE 3 Zdjęcia 2017\Z APARATU2\SS858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238528" cy="3178896"/>
          </a:xfrm>
          <a:prstGeom prst="rect">
            <a:avLst/>
          </a:prstGeom>
          <a:noFill/>
        </p:spPr>
      </p:pic>
      <p:pic>
        <p:nvPicPr>
          <p:cNvPr id="2052" name="Picture 4" descr="C:\Users\USER\Desktop\PRZEDSZKOLE 3 Zdjęcia 2017\Z APARATU2\SS858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460894"/>
            <a:ext cx="4248472" cy="318635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20180125_1126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528392" cy="4725525"/>
          </a:xfrm>
          <a:prstGeom prst="rect">
            <a:avLst/>
          </a:prstGeom>
          <a:noFill/>
        </p:spPr>
      </p:pic>
      <p:pic>
        <p:nvPicPr>
          <p:cNvPr id="3076" name="Picture 4" descr="http://p3.lublin.eu/wp-content/uploads/2018/01/IMG_20180118_155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420888"/>
            <a:ext cx="4943254" cy="401516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PRZEDSZKOLE 3 Zdjęcia 2017\Z APARATU2\SS858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380856" cy="4035642"/>
          </a:xfrm>
          <a:prstGeom prst="rect">
            <a:avLst/>
          </a:prstGeom>
          <a:noFill/>
        </p:spPr>
      </p:pic>
      <p:pic>
        <p:nvPicPr>
          <p:cNvPr id="51204" name="Picture 4" descr="http://p3.lublin.eu/wp-content/uploads/2018/01/IMG_20180124_10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72816"/>
            <a:ext cx="3597667" cy="480213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052736"/>
            <a:ext cx="842493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Dużą rolę w rozwoju dzieci w wieku przedszkolnym odgrywają emocje. </a:t>
            </a:r>
            <a:endParaRPr lang="pl-PL" sz="3200" dirty="0" smtClean="0"/>
          </a:p>
          <a:p>
            <a:pPr algn="ctr"/>
            <a:r>
              <a:rPr lang="pl-PL" sz="3200" dirty="0" smtClean="0"/>
              <a:t>To </a:t>
            </a:r>
            <a:r>
              <a:rPr lang="pl-PL" sz="3200" dirty="0"/>
              <a:t>one </a:t>
            </a:r>
            <a:r>
              <a:rPr lang="pl-PL" sz="3200" dirty="0" smtClean="0"/>
              <a:t>decydują o </a:t>
            </a:r>
            <a:r>
              <a:rPr lang="pl-PL" sz="3200" dirty="0"/>
              <a:t>dobrym samopoczuciu dziecka w placówce. Umiejętności ich rozumienia </a:t>
            </a:r>
          </a:p>
          <a:p>
            <a:pPr algn="ctr"/>
            <a:r>
              <a:rPr lang="pl-PL" sz="3200" dirty="0" smtClean="0"/>
              <a:t>i </a:t>
            </a:r>
            <a:r>
              <a:rPr lang="pl-PL" sz="3200" dirty="0"/>
              <a:t>przeżywania są bardzo istotne dla każdego z nas. </a:t>
            </a:r>
            <a:endParaRPr lang="pl-PL" sz="3200" dirty="0" smtClean="0"/>
          </a:p>
          <a:p>
            <a:pPr algn="ctr"/>
            <a:endParaRPr lang="pl-PL" sz="800" dirty="0"/>
          </a:p>
          <a:p>
            <a:pPr algn="ctr"/>
            <a:r>
              <a:rPr lang="pl-PL" sz="3200" dirty="0" smtClean="0"/>
              <a:t>Z </a:t>
            </a:r>
            <a:r>
              <a:rPr lang="pl-PL" sz="3200" dirty="0"/>
              <a:t>tego powodu w każdym oddziale dzieci mają możliwość </a:t>
            </a:r>
            <a:r>
              <a:rPr lang="pl-PL" sz="3200" dirty="0" smtClean="0"/>
              <a:t>mówienia o </a:t>
            </a:r>
            <a:r>
              <a:rPr lang="pl-PL" sz="3200" dirty="0"/>
              <a:t>swoich uczuciach, rozpoznawania ich i poszukiwania  sposobów </a:t>
            </a:r>
            <a:endParaRPr lang="pl-PL" sz="3200" dirty="0" smtClean="0"/>
          </a:p>
          <a:p>
            <a:pPr algn="ctr"/>
            <a:r>
              <a:rPr lang="pl-PL" sz="3200" dirty="0" smtClean="0"/>
              <a:t>ich </a:t>
            </a:r>
            <a:r>
              <a:rPr lang="pl-PL" sz="3200" dirty="0"/>
              <a:t>wyrażania.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RZEDSZKOLE 3 Zdjęcia 2017\Krasnoludki zaznaczają i nazywaja swoje emocje\P1010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944648"/>
            <a:ext cx="2664296" cy="3997386"/>
          </a:xfrm>
          <a:prstGeom prst="rect">
            <a:avLst/>
          </a:prstGeom>
          <a:noFill/>
        </p:spPr>
      </p:pic>
      <p:pic>
        <p:nvPicPr>
          <p:cNvPr id="1027" name="Picture 3" descr="C:\Users\USER\Desktop\PRZEDSZKOLE 3 Zdjęcia 2017\Krasnoludki zaznaczają i nazywaja swoje emocje\P1010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780928"/>
            <a:ext cx="2592254" cy="3888065"/>
          </a:xfrm>
          <a:prstGeom prst="rect">
            <a:avLst/>
          </a:prstGeom>
          <a:noFill/>
        </p:spPr>
      </p:pic>
      <p:pic>
        <p:nvPicPr>
          <p:cNvPr id="1028" name="Picture 4" descr="C:\Users\USER\Desktop\PRZEDSZKOLE 3 Zdjęcia 2017\Krasnoludki zaznaczają i nazywaja swoje emocje\P10106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078" y="980728"/>
            <a:ext cx="2711746" cy="407940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95536" y="404664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Do pracy nad emocjami służy wizualizacja nastroju dzieci</a:t>
            </a:r>
            <a:r>
              <a:rPr lang="pl-PL" dirty="0" smtClean="0"/>
              <a:t>. </a:t>
            </a:r>
            <a:endParaRPr lang="pl-P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79512" y="116632"/>
            <a:ext cx="8712968" cy="361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Szczególna okazją do przezywania i wyrażania emocji jest grupowe obchodzenie urodzin naszych wychowanków. Podczas wspólnego świętowania dzieci mają okazję wyrażać szacunek i życzliwość wobec kolegów i koleżanek, samodzielnie formułować życzenia i tworzyć upominki w miarę swoich możliwości.</a:t>
            </a:r>
            <a:endParaRPr lang="pl-PL" sz="3200" dirty="0"/>
          </a:p>
        </p:txBody>
      </p:sp>
      <p:pic>
        <p:nvPicPr>
          <p:cNvPr id="5122" name="Picture 2" descr="C:\Users\USER\Desktop\PRZEDSZKOLE 3 Zdjęcia 2017\krasnale obchodza urodziny Marcela\P1000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6" y="3645024"/>
            <a:ext cx="4320184" cy="2880320"/>
          </a:xfrm>
          <a:prstGeom prst="rect">
            <a:avLst/>
          </a:prstGeom>
          <a:noFill/>
        </p:spPr>
      </p:pic>
      <p:pic>
        <p:nvPicPr>
          <p:cNvPr id="5123" name="Picture 3" descr="C:\Users\USER\Desktop\PRZEDSZKOLE 3 Zdjęcia 2017\krasnale obchodza urodziny Marcela\P1000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45024"/>
            <a:ext cx="4320480" cy="28809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18864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Kąciki przemyśleń i złości ułatwiają przeżywanie trudnych emocji, takich jak gniew.  Pozwalają na rozładowanie agresji, która czasem się pojawia. </a:t>
            </a:r>
          </a:p>
        </p:txBody>
      </p:sp>
      <p:pic>
        <p:nvPicPr>
          <p:cNvPr id="25601" name="Picture 1" descr="C:\Users\USER\Desktop\PRZEDSZKOLE 3 Zdjęcia 2017\Z APARATU2\SS858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772816"/>
            <a:ext cx="3600400" cy="480053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Codzienne kręgi grupowe służą rozwijaniu umiejętności samooceny i pozwalają na refleksję nad własnym postępowaniem oraz tworzą okazję do rozmowy, przeproszenia i pojednania jeśli pojawiły się sytuacje sporne. </a:t>
            </a:r>
            <a:endParaRPr lang="pl-PL" sz="3200" dirty="0"/>
          </a:p>
        </p:txBody>
      </p:sp>
      <p:pic>
        <p:nvPicPr>
          <p:cNvPr id="2050" name="Picture 2" descr="C:\Users\USER\Desktop\PRZEDSZKOLE 3 Zdjęcia 2017\ZAPARATU\P1010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708920"/>
            <a:ext cx="5832648" cy="3898118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18864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Personalizacja typów zachowań i wcielanie się </a:t>
            </a:r>
          </a:p>
          <a:p>
            <a:pPr algn="ctr"/>
            <a:r>
              <a:rPr lang="pl-PL" sz="3200" dirty="0" smtClean="0"/>
              <a:t>w role królika, jeża i jeżozwierza ułatwia  wychowankom zidentyfikować swoje postępowanie </a:t>
            </a:r>
          </a:p>
          <a:p>
            <a:pPr algn="ctr"/>
            <a:r>
              <a:rPr lang="pl-PL" sz="3200" dirty="0" smtClean="0"/>
              <a:t>i zakwalifikować je jako dobre lub złe.</a:t>
            </a:r>
            <a:endParaRPr lang="pl-PL" sz="3200" dirty="0"/>
          </a:p>
        </p:txBody>
      </p:sp>
      <p:pic>
        <p:nvPicPr>
          <p:cNvPr id="3074" name="Picture 2" descr="C:\Users\USER\Desktop\PRZEDSZKOLE 3 Zdjęcia 2017\ZAPARATU\P1010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6048672" cy="41853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340768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W smutku i trudnych sytuacjach dziecko zawsze może liczyć na </a:t>
            </a:r>
            <a:r>
              <a:rPr lang="pl-PL" sz="3200" dirty="0" smtClean="0"/>
              <a:t>pocieszenie</a:t>
            </a:r>
          </a:p>
          <a:p>
            <a:pPr algn="ctr"/>
            <a:r>
              <a:rPr lang="pl-PL" sz="3200" dirty="0" smtClean="0"/>
              <a:t>i </a:t>
            </a:r>
            <a:r>
              <a:rPr lang="pl-PL" sz="3200" dirty="0"/>
              <a:t>pomoc pracowników przedszkola, </a:t>
            </a:r>
            <a:endParaRPr lang="pl-PL" sz="3200" dirty="0" smtClean="0"/>
          </a:p>
          <a:p>
            <a:pPr algn="ctr"/>
            <a:r>
              <a:rPr lang="pl-PL" sz="3200" dirty="0" smtClean="0"/>
              <a:t>którzy </a:t>
            </a:r>
            <a:r>
              <a:rPr lang="pl-PL" sz="3200" dirty="0"/>
              <a:t>okazują swą </a:t>
            </a:r>
            <a:r>
              <a:rPr lang="pl-PL" sz="3200" dirty="0" smtClean="0"/>
              <a:t>troskę</a:t>
            </a:r>
          </a:p>
          <a:p>
            <a:pPr algn="ctr"/>
            <a:r>
              <a:rPr lang="pl-PL" sz="3200" dirty="0" smtClean="0"/>
              <a:t>i </a:t>
            </a:r>
            <a:r>
              <a:rPr lang="pl-PL" sz="3200" dirty="0"/>
              <a:t>zainteresowanie, kiedy </a:t>
            </a:r>
            <a:r>
              <a:rPr lang="pl-PL" sz="3200" dirty="0" smtClean="0"/>
              <a:t>wychowanek </a:t>
            </a:r>
            <a:endParaRPr lang="pl-PL" sz="3200" dirty="0" smtClean="0"/>
          </a:p>
          <a:p>
            <a:pPr algn="ctr"/>
            <a:r>
              <a:rPr lang="pl-PL" sz="3200" dirty="0" smtClean="0"/>
              <a:t>sygnalizuje </a:t>
            </a:r>
            <a:r>
              <a:rPr lang="pl-PL" sz="3200" dirty="0"/>
              <a:t>jakiś problem.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196752"/>
            <a:ext cx="70567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W pierwszym kwartale roku szkolnego 2017/18 w ramach programu Szkoły Promującej Zdrowie przedszkole kontynuowało zadania związane </a:t>
            </a:r>
          </a:p>
          <a:p>
            <a:pPr algn="ctr"/>
            <a:r>
              <a:rPr lang="pl-PL" sz="3200" dirty="0" smtClean="0"/>
              <a:t>ze zdrowym odżywianiem i tworzyło okazje do samodzielnego wybierania przez dzieci zdrowych produktów: warzyw i owoców.</a:t>
            </a:r>
            <a:endParaRPr lang="pl-PL" sz="32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67544" y="404664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Dzieci mają też zawsze możliwość odpoczynku</a:t>
            </a:r>
          </a:p>
          <a:p>
            <a:pPr algn="ctr"/>
            <a:r>
              <a:rPr lang="pl-PL" sz="3200" dirty="0" smtClean="0"/>
              <a:t>i relaksacji indywidualnej, gdy tego potrzebują.</a:t>
            </a:r>
            <a:endParaRPr lang="pl-PL" sz="3200" dirty="0"/>
          </a:p>
        </p:txBody>
      </p:sp>
      <p:pic>
        <p:nvPicPr>
          <p:cNvPr id="4098" name="Picture 2" descr="C:\Users\USER\Desktop\PRZEDSZKOLE 3 Zdjęcia 2017\ZAPARATU\P1010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586167" cy="3168352"/>
          </a:xfrm>
          <a:prstGeom prst="rect">
            <a:avLst/>
          </a:prstGeom>
          <a:noFill/>
        </p:spPr>
      </p:pic>
      <p:pic>
        <p:nvPicPr>
          <p:cNvPr id="21505" name="Picture 1" descr="C:\Users\USER\Desktop\PRZEDSZKOLE 3 Zdjęcia 2017\ZAPARATU\P1010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429000"/>
            <a:ext cx="4464496" cy="2977364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116632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Okazją do pracy nad własnymi </a:t>
            </a:r>
            <a:r>
              <a:rPr lang="pl-PL" sz="3200" dirty="0" smtClean="0"/>
              <a:t>emocjami,</a:t>
            </a:r>
          </a:p>
          <a:p>
            <a:pPr algn="ctr"/>
            <a:r>
              <a:rPr lang="pl-PL" sz="3200" dirty="0" smtClean="0"/>
              <a:t>a </a:t>
            </a:r>
            <a:r>
              <a:rPr lang="pl-PL" sz="3200" dirty="0"/>
              <a:t>także elementem </a:t>
            </a:r>
            <a:r>
              <a:rPr lang="pl-PL" sz="3200" dirty="0" smtClean="0"/>
              <a:t>budującym pozytywne uczucia</a:t>
            </a:r>
          </a:p>
          <a:p>
            <a:pPr algn="ctr"/>
            <a:r>
              <a:rPr lang="pl-PL" sz="3200" dirty="0" smtClean="0"/>
              <a:t>i </a:t>
            </a:r>
            <a:r>
              <a:rPr lang="pl-PL" sz="3200" dirty="0"/>
              <a:t>relacje z otoczeniem były uroczystości przedszkolne udziałem najbliższych.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636506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620688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W październiku podczas pikniku rodzinnego bawiliśmy się </a:t>
            </a:r>
            <a:r>
              <a:rPr lang="pl-PL" sz="3200" dirty="0" smtClean="0"/>
              <a:t>wspólnie z </a:t>
            </a:r>
            <a:r>
              <a:rPr lang="pl-PL" sz="3200" dirty="0"/>
              <a:t>rodzinami naszych podopiecznych. Daliśmy możliwość wspólnego działania, przez co wyzwoliliśmy dziecięcą radość, zadowolenie i </a:t>
            </a:r>
            <a:r>
              <a:rPr lang="pl-PL" sz="3200" dirty="0" smtClean="0"/>
              <a:t>satysfakcję.</a:t>
            </a:r>
            <a:endParaRPr lang="pl-PL" sz="3200" dirty="0"/>
          </a:p>
        </p:txBody>
      </p:sp>
      <p:pic>
        <p:nvPicPr>
          <p:cNvPr id="6146" name="Picture 2" descr="C:\Users\USER\Desktop\PRZEDSZKOLE 3 Zdjęcia 2017\piknik rodzinny w Kraqsnoludkach\P1000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501008"/>
            <a:ext cx="4320480" cy="2882918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320407" cy="288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PRZEDSZKOLE 3 Zdjęcia 2017\piknik w stokrotkach\P1000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123461" cy="6174234"/>
          </a:xfrm>
          <a:prstGeom prst="rect">
            <a:avLst/>
          </a:prstGeom>
          <a:noFill/>
        </p:spPr>
      </p:pic>
      <p:pic>
        <p:nvPicPr>
          <p:cNvPr id="8195" name="Picture 3" descr="C:\Users\USER\Desktop\PRZEDSZKOLE 3 Zdjęcia 2017\piknik w stokrotkach\P1000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4536504" cy="3028241"/>
          </a:xfrm>
          <a:prstGeom prst="rect">
            <a:avLst/>
          </a:prstGeom>
          <a:noFill/>
        </p:spPr>
      </p:pic>
      <p:pic>
        <p:nvPicPr>
          <p:cNvPr id="8196" name="Picture 4" descr="C:\Users\USER\Desktop\PRZEDSZKOLE 3 Zdjęcia 2017\piknik w stokrotkach\P1000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01008"/>
            <a:ext cx="4536504" cy="302628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268760"/>
            <a:ext cx="33123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smtClean="0"/>
              <a:t>Podczas pikniku rodzinnego BIEDRONKI </a:t>
            </a:r>
            <a:r>
              <a:rPr lang="pl-PL" sz="3200" dirty="0"/>
              <a:t>przeniosły </a:t>
            </a:r>
            <a:r>
              <a:rPr lang="pl-PL" sz="3200" dirty="0" smtClean="0"/>
              <a:t>się </a:t>
            </a:r>
            <a:r>
              <a:rPr lang="pl-PL" sz="3200" dirty="0"/>
              <a:t>do świata </a:t>
            </a:r>
            <a:r>
              <a:rPr lang="pl-PL" sz="3200" dirty="0" smtClean="0"/>
              <a:t>owoców</a:t>
            </a:r>
          </a:p>
          <a:p>
            <a:pPr algn="ctr"/>
            <a:r>
              <a:rPr lang="pl-PL" sz="3200" dirty="0" smtClean="0"/>
              <a:t>i poznawały</a:t>
            </a:r>
          </a:p>
          <a:p>
            <a:pPr algn="ctr"/>
            <a:r>
              <a:rPr lang="pl-PL" sz="3200" dirty="0" smtClean="0"/>
              <a:t>ich </a:t>
            </a:r>
            <a:r>
              <a:rPr lang="pl-PL" sz="3200" dirty="0"/>
              <a:t>walory odżywcze. </a:t>
            </a:r>
          </a:p>
        </p:txBody>
      </p:sp>
      <p:pic>
        <p:nvPicPr>
          <p:cNvPr id="9218" name="Picture 2" descr="C:\Users\USER\Desktop\PRZEDSZKOLE 3 Zdjęcia 2017\piknik w Biedronkach\P1000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12635"/>
            <a:ext cx="4752528" cy="3168867"/>
          </a:xfrm>
          <a:prstGeom prst="rect">
            <a:avLst/>
          </a:prstGeom>
          <a:noFill/>
        </p:spPr>
      </p:pic>
      <p:pic>
        <p:nvPicPr>
          <p:cNvPr id="9219" name="Picture 3" descr="C:\Users\USER\Desktop\PRZEDSZKOLE 3 Zdjęcia 2017\piknik w Biedronkach\P1000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501008"/>
            <a:ext cx="4747931" cy="31683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116632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smtClean="0"/>
              <a:t>Wieloletnią tradycją naszego przedszkola jest uroczyste obchodzenie Listopadowego Święta </a:t>
            </a:r>
            <a:r>
              <a:rPr lang="pl-PL" sz="3200" dirty="0"/>
              <a:t>Odzyskania </a:t>
            </a:r>
            <a:r>
              <a:rPr lang="pl-PL" sz="3200" dirty="0" smtClean="0"/>
              <a:t>Niepodległości. Było ono nie tylko </a:t>
            </a:r>
            <a:r>
              <a:rPr lang="pl-PL" sz="3200" dirty="0"/>
              <a:t>okazją do poczucia więzi z </a:t>
            </a:r>
            <a:r>
              <a:rPr lang="pl-PL" sz="3200" dirty="0" smtClean="0"/>
              <a:t>Ojczyzną oraz lekcją </a:t>
            </a:r>
            <a:r>
              <a:rPr lang="pl-PL" sz="3200" dirty="0"/>
              <a:t>patriotyzmu dla małych i </a:t>
            </a:r>
            <a:r>
              <a:rPr lang="pl-PL" sz="3200" dirty="0" smtClean="0"/>
              <a:t>dużych, ale również dało możliwość zaprezentowania siebie i swoich umiejętności, budowania poczucia własnej wartości i odpowiedzialności za wspólne działania. </a:t>
            </a:r>
            <a:endParaRPr lang="pl-PL" sz="3200" dirty="0"/>
          </a:p>
        </p:txBody>
      </p:sp>
      <p:pic>
        <p:nvPicPr>
          <p:cNvPr id="3074" name="Picture 2" descr="C:\Users\USER\Desktop\P1010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77072"/>
            <a:ext cx="3816424" cy="254428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1010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140968"/>
            <a:ext cx="5184576" cy="3456383"/>
          </a:xfrm>
          <a:prstGeom prst="rect">
            <a:avLst/>
          </a:prstGeom>
          <a:noFill/>
        </p:spPr>
      </p:pic>
      <p:pic>
        <p:nvPicPr>
          <p:cNvPr id="4099" name="Picture 3" descr="C:\Users\USER\Desktop\P1010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4501439" cy="3002965"/>
          </a:xfrm>
          <a:prstGeom prst="rect">
            <a:avLst/>
          </a:prstGeom>
          <a:noFill/>
        </p:spPr>
      </p:pic>
      <p:pic>
        <p:nvPicPr>
          <p:cNvPr id="4101" name="Picture 5" descr="C:\Users\USER\Desktop\P1010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4060876" cy="270892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188640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Święta Bożego Narodzenia poprzedzone jasełkami, wspólnym kolędowaniem i dzieleniem się opłatkiem umożliwiło dzieciom zaprezentowanie się na tle grupy, </a:t>
            </a:r>
            <a:r>
              <a:rPr lang="pl-PL" sz="3200" dirty="0" smtClean="0"/>
              <a:t>było </a:t>
            </a:r>
            <a:r>
              <a:rPr lang="pl-PL" sz="3200" dirty="0"/>
              <a:t>okazją do zapanowania </a:t>
            </a:r>
            <a:endParaRPr lang="pl-PL" sz="3200" dirty="0" smtClean="0"/>
          </a:p>
          <a:p>
            <a:pPr algn="ctr"/>
            <a:r>
              <a:rPr lang="pl-PL" sz="3200" dirty="0" smtClean="0"/>
              <a:t>nad </a:t>
            </a:r>
            <a:r>
              <a:rPr lang="pl-PL" sz="3200" dirty="0"/>
              <a:t>tremą i pokonania </a:t>
            </a:r>
            <a:r>
              <a:rPr lang="pl-PL" sz="3200" dirty="0" smtClean="0"/>
              <a:t>nieśmiałości,</a:t>
            </a:r>
          </a:p>
          <a:p>
            <a:pPr algn="ctr"/>
            <a:r>
              <a:rPr lang="pl-PL" sz="3200" dirty="0" smtClean="0"/>
              <a:t>dało </a:t>
            </a:r>
            <a:r>
              <a:rPr lang="pl-PL" sz="3200" dirty="0"/>
              <a:t>możliwość przekazania dobrych życzeń, budowania wspólnoty i jedności.</a:t>
            </a:r>
          </a:p>
        </p:txBody>
      </p:sp>
      <p:pic>
        <p:nvPicPr>
          <p:cNvPr id="13313" name="Picture 1" descr="C:\Users\USER\Desktop\PRZEDSZKOLE 3 Zdjęcia 2017\Jasełka 19.12.17\P1010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627020"/>
            <a:ext cx="4056468" cy="3042213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29146"/>
            <a:ext cx="4104456" cy="30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188640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Dla dzieci szczególnie ważne było również spotkanie ze Świętym Mikołajem, którego wizyta stanowiła bodziec do podjęcia większych starań w zakresie przestrzegania zasad kodeksu przedszkolaka, będącego wyznacznikiem zachowania i warunkiem bezpieczeństwa przedszkolaków. </a:t>
            </a:r>
          </a:p>
        </p:txBody>
      </p:sp>
      <p:pic>
        <p:nvPicPr>
          <p:cNvPr id="1026" name="Picture 2" descr="C:\Users\USER\Desktop\PRZEDSZKOLE 3 Zdjęcia 2017\MIKOŁAJKI\P1010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212976"/>
            <a:ext cx="4898605" cy="326364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188640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Upominki zaś dają nie tylko radość wychowankom, ale są również </a:t>
            </a:r>
            <a:r>
              <a:rPr lang="pl-PL" sz="3200" dirty="0" smtClean="0"/>
              <a:t>doskonałym motywatorem</a:t>
            </a:r>
          </a:p>
          <a:p>
            <a:pPr algn="ctr"/>
            <a:r>
              <a:rPr lang="pl-PL" sz="3200" dirty="0" smtClean="0"/>
              <a:t>oraz </a:t>
            </a:r>
            <a:r>
              <a:rPr lang="pl-PL" sz="3200" dirty="0"/>
              <a:t>narzędziem budującym relacje między dziećmi w zakresie współpracy, umiejętności dzielenia </a:t>
            </a:r>
            <a:r>
              <a:rPr lang="pl-PL" sz="3200" dirty="0" smtClean="0"/>
              <a:t>się</a:t>
            </a:r>
          </a:p>
          <a:p>
            <a:pPr algn="ctr"/>
            <a:r>
              <a:rPr lang="pl-PL" sz="3200" dirty="0" smtClean="0"/>
              <a:t>i </a:t>
            </a:r>
            <a:r>
              <a:rPr lang="pl-PL" sz="3200" dirty="0"/>
              <a:t>oczekiwania na swoją </a:t>
            </a:r>
            <a:r>
              <a:rPr lang="pl-PL" sz="3200" dirty="0" smtClean="0"/>
              <a:t>kolej w </a:t>
            </a:r>
            <a:r>
              <a:rPr lang="pl-PL" sz="3200" dirty="0"/>
              <a:t>zabawie. </a:t>
            </a:r>
          </a:p>
        </p:txBody>
      </p:sp>
      <p:pic>
        <p:nvPicPr>
          <p:cNvPr id="2050" name="Picture 2" descr="C:\Users\USER\Desktop\PRZEDSZKOLE 3 Zdjęcia 2017\MIKOŁAJKI\P1010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4209677" cy="2808312"/>
          </a:xfrm>
          <a:prstGeom prst="rect">
            <a:avLst/>
          </a:prstGeom>
          <a:noFill/>
        </p:spPr>
      </p:pic>
      <p:pic>
        <p:nvPicPr>
          <p:cNvPr id="2051" name="Picture 3" descr="C:\Users\USER\Desktop\PRZEDSZKOLE 3 Zdjęcia 2017\MIKOŁAJKI\P1010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21020"/>
            <a:ext cx="4464496" cy="297633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43608" y="620688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Dzieci </a:t>
            </a:r>
            <a:r>
              <a:rPr lang="pl-PL" sz="3200" dirty="0" smtClean="0"/>
              <a:t>ze wszystkich grup samodzielnie </a:t>
            </a:r>
            <a:r>
              <a:rPr lang="pl-PL" sz="3200" dirty="0"/>
              <a:t>robią sobie kanapki, korzystając z bogatego wyboru zdrowych dodatków.</a:t>
            </a:r>
          </a:p>
        </p:txBody>
      </p:sp>
      <p:pic>
        <p:nvPicPr>
          <p:cNvPr id="1026" name="Picture 2" descr="C:\Users\USER\Desktop\PRZEDSZKOLE 3 Zdjęcia 2017\Z APARATU2\SS858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20888"/>
            <a:ext cx="4283968" cy="3212976"/>
          </a:xfrm>
          <a:prstGeom prst="rect">
            <a:avLst/>
          </a:prstGeom>
          <a:noFill/>
        </p:spPr>
      </p:pic>
      <p:pic>
        <p:nvPicPr>
          <p:cNvPr id="1028" name="Picture 4" descr="C:\Users\USER\Desktop\PRZEDSZKOLE 3 Zdjęcia 2017\Z APARATU2\SS857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204864"/>
            <a:ext cx="2880320" cy="432568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8864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Kolejnym ważnym punktem w ramach Programu Szkoły Promującej Zdrowie są zagadnienia dotyczące bezpieczeństwa dotyczące m.in. </a:t>
            </a:r>
            <a:r>
              <a:rPr lang="pl-PL" sz="3200" dirty="0" smtClean="0"/>
              <a:t>bezpieczeństwa</a:t>
            </a:r>
          </a:p>
          <a:p>
            <a:pPr algn="ctr"/>
            <a:r>
              <a:rPr lang="pl-PL" sz="3200" dirty="0" smtClean="0"/>
              <a:t>w </a:t>
            </a:r>
            <a:r>
              <a:rPr lang="pl-PL" sz="3200" dirty="0"/>
              <a:t>ruchu drogowym, realizowane zawsze podczas spacerów i wycieczek</a:t>
            </a:r>
            <a:r>
              <a:rPr lang="pl-PL" sz="3200" dirty="0" smtClean="0"/>
              <a:t>.</a:t>
            </a:r>
            <a:endParaRPr lang="pl-PL" sz="3200" dirty="0"/>
          </a:p>
        </p:txBody>
      </p:sp>
      <p:pic>
        <p:nvPicPr>
          <p:cNvPr id="11266" name="Picture 2" descr="C:\Users\USER\Desktop\PRZEDSZKOLE 3 Zdjęcia 2017\krasnoludki wycieczka na skrzyżowanie\P10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645024"/>
            <a:ext cx="4536504" cy="3024643"/>
          </a:xfrm>
          <a:prstGeom prst="rect">
            <a:avLst/>
          </a:prstGeom>
          <a:noFill/>
        </p:spPr>
      </p:pic>
      <p:pic>
        <p:nvPicPr>
          <p:cNvPr id="11267" name="Picture 3" descr="C:\Users\USER\Desktop\PRZEDSZKOLE 3 Zdjęcia 2017\krasnoludki wycieczka na skrzyżowanie\P101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52936"/>
            <a:ext cx="4249001" cy="283212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8864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smtClean="0"/>
              <a:t>Przed wyjściem z przedszkola dzieci zakładają kamizelki odblaskowe, nakładają odzież właściwą</a:t>
            </a:r>
          </a:p>
          <a:p>
            <a:pPr algn="ctr"/>
            <a:r>
              <a:rPr lang="pl-PL" sz="3200" dirty="0" smtClean="0"/>
              <a:t>do warunków pogodowych. Są wdrażane</a:t>
            </a:r>
          </a:p>
          <a:p>
            <a:pPr algn="ctr"/>
            <a:r>
              <a:rPr lang="pl-PL" sz="3200" dirty="0" smtClean="0"/>
              <a:t>do zachowywania ostrożności i uwagi w różnych sytuacjach, np. w stosunku do nieznajomych osób, obcych zwierząt i nieznanych roślin.</a:t>
            </a:r>
            <a:endParaRPr lang="pl-PL" sz="3200" dirty="0"/>
          </a:p>
        </p:txBody>
      </p:sp>
      <p:pic>
        <p:nvPicPr>
          <p:cNvPr id="10242" name="Picture 2" descr="C:\Users\USER\Desktop\PRZEDSZKOLE 3 Zdjęcia 2017\wycieczka do ogrodu botanicznego\P1000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428026" cy="2952328"/>
          </a:xfrm>
          <a:prstGeom prst="rect">
            <a:avLst/>
          </a:prstGeom>
          <a:noFill/>
        </p:spPr>
      </p:pic>
      <p:pic>
        <p:nvPicPr>
          <p:cNvPr id="10243" name="Picture 3" descr="C:\Users\USER\Desktop\PRZEDSZKOLE 3 Zdjęcia 2017\wycieczka do ogrodu botanicznego\P1000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84984"/>
            <a:ext cx="4444449" cy="296663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W relacjach z otoczeniem społeczno przyrodniczym poza ostrożnością kształtujemy także wrażliwość</a:t>
            </a:r>
          </a:p>
          <a:p>
            <a:pPr algn="ctr"/>
            <a:r>
              <a:rPr lang="pl-PL" sz="3200" dirty="0" smtClean="0"/>
              <a:t>na potrzeby innych, w tym również zwierząt.</a:t>
            </a:r>
          </a:p>
          <a:p>
            <a:pPr algn="ctr"/>
            <a:r>
              <a:rPr lang="pl-PL" sz="3200" dirty="0" smtClean="0"/>
              <a:t>Dzieci prowadzą hodowle rybek i żółwia, brały też udział w zbiórce karmy dla bezdomnych zwierząt</a:t>
            </a:r>
          </a:p>
          <a:p>
            <a:pPr algn="ctr"/>
            <a:r>
              <a:rPr lang="pl-PL" sz="3200" dirty="0" smtClean="0"/>
              <a:t>z lubelskiego schroniska.</a:t>
            </a:r>
            <a:endParaRPr lang="pl-PL" sz="3200" dirty="0"/>
          </a:p>
        </p:txBody>
      </p:sp>
      <p:pic>
        <p:nvPicPr>
          <p:cNvPr id="8193" name="Picture 1" descr="C:\Users\USER\Desktop\PRZEDSZKOLE 3 Zdjęcia 2017\Z APARATU2\SS857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4222335" cy="3168352"/>
          </a:xfrm>
          <a:prstGeom prst="rect">
            <a:avLst/>
          </a:prstGeom>
          <a:noFill/>
        </p:spPr>
      </p:pic>
      <p:pic>
        <p:nvPicPr>
          <p:cNvPr id="8194" name="Picture 2" descr="C:\Users\USER\Desktop\PRZEDSZKOLE 3 Zdjęcia 2017\Z APARATU2\SS857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4248472" cy="31826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908720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 smtClean="0"/>
              <a:t>W ramach programu przedszkole podejmuje także współpracę z rodzicami, w celu wspierania ich</a:t>
            </a:r>
          </a:p>
          <a:p>
            <a:pPr algn="ctr"/>
            <a:r>
              <a:rPr lang="pl-PL" sz="3200" dirty="0" smtClean="0"/>
              <a:t>w działaniu na rzecz zdrowia i prawidłowego rozwoju społeczno – emocjonalnego dzieci. </a:t>
            </a:r>
          </a:p>
          <a:p>
            <a:pPr algn="ctr"/>
            <a:endParaRPr lang="pl-PL" sz="3200" dirty="0" smtClean="0"/>
          </a:p>
          <a:p>
            <a:pPr algn="ctr"/>
            <a:r>
              <a:rPr lang="pl-PL" sz="3200" dirty="0" smtClean="0"/>
              <a:t>W dniu 1 grudnia 2017 r. odbyło się spotkanie z psychologiem</a:t>
            </a:r>
          </a:p>
          <a:p>
            <a:pPr algn="ctr"/>
            <a:r>
              <a:rPr lang="pl-PL" sz="3200" dirty="0" smtClean="0"/>
              <a:t>dr Anną </a:t>
            </a:r>
            <a:r>
              <a:rPr lang="pl-PL" sz="3200" dirty="0" err="1" smtClean="0"/>
              <a:t>Siudem</a:t>
            </a:r>
            <a:r>
              <a:rPr lang="pl-PL" sz="3200" dirty="0" smtClean="0"/>
              <a:t> na temat </a:t>
            </a:r>
          </a:p>
          <a:p>
            <a:pPr algn="ctr"/>
            <a:r>
              <a:rPr lang="pl-PL" sz="3200" dirty="0" smtClean="0"/>
              <a:t>„Tworzenie prawidłowych relacji międzyludzkich”.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849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Bardzo ważnym wydarzeniem było dla naszej społeczności przedszkolnej przyznanie certyfikatu potwierdzającego przystąpienie placówki</a:t>
            </a:r>
          </a:p>
          <a:p>
            <a:pPr algn="ctr"/>
            <a:r>
              <a:rPr lang="pl-PL" sz="3200" dirty="0" smtClean="0"/>
              <a:t>do Miejskiej Sieci Szkół Promujących Zdrowie. Uroczysta gala odbyła się w dniu 7 listopada 2017 r., a certyfikat wręczył Pan Prezydent Miasta Lublin</a:t>
            </a:r>
          </a:p>
          <a:p>
            <a:pPr algn="ctr"/>
            <a:r>
              <a:rPr lang="pl-PL" sz="3200" dirty="0" smtClean="0"/>
              <a:t>dr Krzysztof Żuk.</a:t>
            </a:r>
          </a:p>
          <a:p>
            <a:endParaRPr lang="pl-PL" sz="3200" dirty="0"/>
          </a:p>
        </p:txBody>
      </p:sp>
      <p:pic>
        <p:nvPicPr>
          <p:cNvPr id="3" name="Picture 5" descr="F:\MARTAM KRASNALE 2017\P101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717032"/>
            <a:ext cx="4426224" cy="2952328"/>
          </a:xfrm>
          <a:prstGeom prst="rect">
            <a:avLst/>
          </a:prstGeom>
          <a:noFill/>
        </p:spPr>
      </p:pic>
      <p:pic>
        <p:nvPicPr>
          <p:cNvPr id="4" name="Picture 6" descr="F:\MARTAM KRASNALE 2017\P101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496" y="3717032"/>
            <a:ext cx="4429000" cy="296183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3.lublin.eu/wp-content/uploads/2017/05/certyfikat_SZP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712285" cy="666936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59632" y="2204864"/>
            <a:ext cx="64807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Dziękuję za uwagę</a:t>
            </a:r>
          </a:p>
          <a:p>
            <a:pPr algn="ctr"/>
            <a:endParaRPr lang="pl-PL" sz="3200" dirty="0" smtClean="0"/>
          </a:p>
          <a:p>
            <a:pPr algn="ctr"/>
            <a:r>
              <a:rPr lang="pl-PL" sz="2800" dirty="0" smtClean="0"/>
              <a:t>Marta Marczyńska </a:t>
            </a:r>
          </a:p>
          <a:p>
            <a:pPr algn="ctr"/>
            <a:r>
              <a:rPr lang="pl-PL" sz="2000" dirty="0" smtClean="0"/>
              <a:t>Koordynator programu</a:t>
            </a:r>
            <a:endParaRPr lang="pl-PL" sz="2000" dirty="0" smtClean="0"/>
          </a:p>
          <a:p>
            <a:pPr algn="ctr"/>
            <a:r>
              <a:rPr lang="pl-PL" sz="2000" dirty="0" smtClean="0"/>
              <a:t>Szkoły Promującej Zdrowie</a:t>
            </a:r>
          </a:p>
          <a:p>
            <a:pPr algn="ctr"/>
            <a:r>
              <a:rPr lang="pl-PL" sz="2000" dirty="0" smtClean="0"/>
              <a:t>w Przedszkolu nr 3 w Lublinie </a:t>
            </a:r>
            <a:endParaRPr lang="pl-PL" sz="2000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04664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We wszystkich grupach realizowane były tematy związane ze zdrowotnymi walorami owoców </a:t>
            </a:r>
            <a:endParaRPr lang="pl-PL" sz="3200" dirty="0" smtClean="0"/>
          </a:p>
          <a:p>
            <a:pPr algn="ctr"/>
            <a:r>
              <a:rPr lang="pl-PL" sz="3200" dirty="0" smtClean="0"/>
              <a:t>i </a:t>
            </a:r>
            <a:r>
              <a:rPr lang="pl-PL" sz="3200" dirty="0"/>
              <a:t>warzyw. Dzieci samodzielnie wykonywały sałatki </a:t>
            </a:r>
            <a:endParaRPr lang="pl-PL" sz="3200" dirty="0" smtClean="0"/>
          </a:p>
          <a:p>
            <a:pPr algn="ctr"/>
            <a:r>
              <a:rPr lang="pl-PL" sz="3200" dirty="0" smtClean="0"/>
              <a:t>i  </a:t>
            </a:r>
            <a:r>
              <a:rPr lang="pl-PL" sz="3200" dirty="0"/>
              <a:t>szaszłyki owocowe, które potem </a:t>
            </a:r>
            <a:endParaRPr lang="pl-PL" sz="3200" dirty="0" smtClean="0"/>
          </a:p>
          <a:p>
            <a:pPr algn="ctr"/>
            <a:r>
              <a:rPr lang="pl-PL" sz="3200" dirty="0" smtClean="0"/>
              <a:t>ze </a:t>
            </a:r>
            <a:r>
              <a:rPr lang="pl-PL" sz="3200" dirty="0"/>
              <a:t>smakiem zjadały. </a:t>
            </a:r>
          </a:p>
        </p:txBody>
      </p:sp>
      <p:pic>
        <p:nvPicPr>
          <p:cNvPr id="1027" name="Picture 3" descr="C:\Users\USER\Desktop\PRZEDSZKOLE 3 Zdjęcia 2017\stokrotki robią szaszłyki\P1000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84984"/>
            <a:ext cx="4283834" cy="2861559"/>
          </a:xfrm>
          <a:prstGeom prst="rect">
            <a:avLst/>
          </a:prstGeom>
          <a:noFill/>
        </p:spPr>
      </p:pic>
      <p:pic>
        <p:nvPicPr>
          <p:cNvPr id="1028" name="Picture 4" descr="C:\Users\USER\Desktop\PRZEDSZKOLE 3 Zdjęcia 2017\stokrotki robią szaszłyki\P10007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291009" cy="28603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404664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W ramach propagowania zdrowego żywienia dzieci z grupy "BIEDRONEK" założyły również zielony ogródek, w którym znalazły się szczypiorek, bazylia </a:t>
            </a:r>
            <a:endParaRPr lang="pl-PL" sz="3200" dirty="0" smtClean="0"/>
          </a:p>
          <a:p>
            <a:pPr algn="ctr"/>
            <a:r>
              <a:rPr lang="pl-PL" sz="3200" dirty="0" smtClean="0"/>
              <a:t>i </a:t>
            </a:r>
            <a:r>
              <a:rPr lang="pl-PL" sz="3200" dirty="0"/>
              <a:t>pietruszka, wykorzystywane później jako dodatek do posiłków.</a:t>
            </a:r>
          </a:p>
        </p:txBody>
      </p:sp>
      <p:pic>
        <p:nvPicPr>
          <p:cNvPr id="2050" name="Picture 2" descr="C:\Users\USER\Desktop\P101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140968"/>
            <a:ext cx="4320480" cy="2881924"/>
          </a:xfrm>
          <a:prstGeom prst="rect">
            <a:avLst/>
          </a:prstGeom>
          <a:noFill/>
        </p:spPr>
      </p:pic>
      <p:pic>
        <p:nvPicPr>
          <p:cNvPr id="2051" name="Picture 3" descr="C:\Users\USER\Desktop\P1010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4313479" cy="288032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3.lublin.eu/wp-content/uploads/2018/01/IMG_20180110_082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4032448" cy="5382481"/>
          </a:xfrm>
          <a:prstGeom prst="rect">
            <a:avLst/>
          </a:prstGeom>
          <a:noFill/>
        </p:spPr>
      </p:pic>
      <p:pic>
        <p:nvPicPr>
          <p:cNvPr id="1030" name="Picture 6" descr="http://p3.lublin.eu/wp-content/uploads/2018/01/IMG_20180110_082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4032448" cy="5382481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79512" y="332656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Wyhodowane warzywa i zioła były dodatkiem do wielu potraw.</a:t>
            </a:r>
            <a:endParaRPr lang="pl-PL" sz="3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548680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Przy okazji włączania dzieci w przygotowywanie posiłków systematyczne realizuje się także tematykę związaną z higieną rąk.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62174"/>
            <a:ext cx="6912769" cy="387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836712"/>
            <a:ext cx="856895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Zagadnienia dotyczące higieny były realizowane w osobnym bloku </a:t>
            </a:r>
            <a:r>
              <a:rPr lang="pl-PL" sz="3200" dirty="0" smtClean="0"/>
              <a:t>tematycznym</a:t>
            </a:r>
          </a:p>
          <a:p>
            <a:pPr algn="ctr"/>
            <a:r>
              <a:rPr lang="pl-PL" sz="3200" dirty="0" smtClean="0"/>
              <a:t>w </a:t>
            </a:r>
            <a:r>
              <a:rPr lang="pl-PL" sz="3200" dirty="0"/>
              <a:t>grupie </a:t>
            </a:r>
            <a:r>
              <a:rPr lang="pl-PL" sz="3200" dirty="0" smtClean="0"/>
              <a:t>najmłodszej pt.</a:t>
            </a:r>
          </a:p>
          <a:p>
            <a:pPr algn="ctr"/>
            <a:r>
              <a:rPr lang="pl-PL" sz="3200" dirty="0" smtClean="0"/>
              <a:t>„Co to jest higiena i co się dzieje, gdy jej nie ma?” </a:t>
            </a:r>
          </a:p>
          <a:p>
            <a:pPr algn="ctr"/>
            <a:endParaRPr lang="pl-PL" sz="1000" dirty="0" smtClean="0"/>
          </a:p>
          <a:p>
            <a:pPr algn="ctr"/>
            <a:r>
              <a:rPr lang="pl-PL" sz="3200" dirty="0" smtClean="0"/>
              <a:t>Podczas zajęć poznawały zasady higienicznego trybu życia, uczyły się prawidłowo myć zęby i ręce, dowiedziały się jak ważny jest stały rytm dnia,</a:t>
            </a:r>
          </a:p>
          <a:p>
            <a:pPr algn="ctr"/>
            <a:r>
              <a:rPr lang="pl-PL" sz="3200" dirty="0" smtClean="0"/>
              <a:t>czas na odpoczynek, ruch na świeżym powietrzu, gimnastyka i zdrowe odżywanie.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RZEDSZKOLE 3 Zdjęcia 2017\ZAPARATU\P1010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153" y="3501008"/>
            <a:ext cx="4551609" cy="314841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032448" cy="536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305</TotalTime>
  <Words>866</Words>
  <Application>Microsoft Office PowerPoint</Application>
  <PresentationFormat>Pokaz na ekranie (4:3)</PresentationFormat>
  <Paragraphs>79</Paragraphs>
  <Slides>36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Motyw pakietu Office</vt:lpstr>
      <vt:lpstr>REALIZACJA PROGRAMU SZKOŁY PROMUJĄCEJ ZDROWIE  w Przedszkolu nr 3 w Lublinie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REALIZACJA PROGRAMU SZKOŁY PROMUJĄCEJ ZDROWIE  w Przedszkolu nr 3 w Lublinie</dc:title>
  <dc:creator>USER</dc:creator>
  <cp:lastModifiedBy>USER</cp:lastModifiedBy>
  <cp:revision>39</cp:revision>
  <dcterms:created xsi:type="dcterms:W3CDTF">2018-02-04T10:52:37Z</dcterms:created>
  <dcterms:modified xsi:type="dcterms:W3CDTF">2018-02-18T16:39:18Z</dcterms:modified>
</cp:coreProperties>
</file>